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302" r:id="rId4"/>
    <p:sldId id="303" r:id="rId5"/>
    <p:sldId id="271" r:id="rId6"/>
    <p:sldId id="273" r:id="rId7"/>
    <p:sldId id="274" r:id="rId8"/>
    <p:sldId id="275" r:id="rId9"/>
    <p:sldId id="276" r:id="rId10"/>
    <p:sldId id="272" r:id="rId11"/>
    <p:sldId id="277" r:id="rId12"/>
    <p:sldId id="278" r:id="rId13"/>
    <p:sldId id="279" r:id="rId14"/>
    <p:sldId id="280" r:id="rId15"/>
    <p:sldId id="291" r:id="rId16"/>
    <p:sldId id="292" r:id="rId17"/>
    <p:sldId id="293" r:id="rId18"/>
    <p:sldId id="294" r:id="rId19"/>
    <p:sldId id="295" r:id="rId20"/>
    <p:sldId id="296" r:id="rId21"/>
    <p:sldId id="297" r:id="rId22"/>
    <p:sldId id="298" r:id="rId23"/>
    <p:sldId id="299" r:id="rId24"/>
    <p:sldId id="300" r:id="rId25"/>
    <p:sldId id="301"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455"/>
    <p:restoredTop sz="94600"/>
  </p:normalViewPr>
  <p:slideViewPr>
    <p:cSldViewPr snapToGrid="0" snapToObjects="1">
      <p:cViewPr varScale="1">
        <p:scale>
          <a:sx n="82" d="100"/>
          <a:sy n="82" d="100"/>
        </p:scale>
        <p:origin x="105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06550" y="635000"/>
            <a:ext cx="9779000" cy="6522729"/>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311798" y="9245600"/>
            <a:ext cx="368504" cy="381000"/>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9.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20.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2020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753252" y="3226831"/>
            <a:ext cx="7881966"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15th</a:t>
            </a:r>
            <a:r>
              <a:rPr dirty="0">
                <a:latin typeface="Gill Sans MT" panose="020B0502020104020203" pitchFamily="34" charset="77"/>
              </a:rPr>
              <a:t> </a:t>
            </a:r>
            <a:r>
              <a:rPr lang="en-GB" dirty="0">
                <a:latin typeface="Gill Sans MT" panose="020B0502020104020203" pitchFamily="34" charset="77"/>
              </a:rPr>
              <a:t>September</a:t>
            </a:r>
            <a:r>
              <a:rPr dirty="0">
                <a:latin typeface="Gill Sans MT" panose="020B0502020104020203" pitchFamily="34" charset="77"/>
              </a:rPr>
              <a:t> 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63400" y="1309202"/>
            <a:ext cx="269144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famous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97772" y="4312133"/>
            <a:ext cx="5507633"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000" dirty="0">
                <a:latin typeface="Gill Sans MT" panose="020B0502020104020203" pitchFamily="34" charset="77"/>
              </a:rPr>
              <a:t>Someone or something that is famous is very well known.</a:t>
            </a:r>
            <a:endParaRPr sz="3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fa-mous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A picture containing sign, graffiti&#10;&#10;Description automatically generated">
            <a:extLst>
              <a:ext uri="{FF2B5EF4-FFF2-40B4-BE49-F238E27FC236}">
                <a16:creationId xmlns:a16="http://schemas.microsoft.com/office/drawing/2014/main" id="{BA6E9505-67E6-FA40-9524-CE27AC7B31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82179" y="2280167"/>
            <a:ext cx="3840485" cy="3840485"/>
          </a:xfrm>
          <a:prstGeom prst="rect">
            <a:avLst/>
          </a:prstGeom>
        </p:spPr>
      </p:pic>
      <p:sp>
        <p:nvSpPr>
          <p:cNvPr id="3" name="The was a tear in Freddie’s new school jumper.">
            <a:extLst>
              <a:ext uri="{FF2B5EF4-FFF2-40B4-BE49-F238E27FC236}">
                <a16:creationId xmlns:a16="http://schemas.microsoft.com/office/drawing/2014/main" id="{EAC6E9E6-D7EF-4093-431E-23DFDD0CA2D0}"/>
              </a:ext>
            </a:extLst>
          </p:cNvP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b="1" dirty="0">
                <a:latin typeface="Gill Sans MT" panose="020B0502020104020203" pitchFamily="34" charset="77"/>
              </a:rPr>
              <a:t>famous</a:t>
            </a:r>
            <a:r>
              <a:rPr lang="en-GB" sz="4000" dirty="0">
                <a:latin typeface="Gill Sans MT" panose="020B0502020104020203" pitchFamily="34" charset="77"/>
              </a:rPr>
              <a:t> artist visited the year three class.</a:t>
            </a:r>
          </a:p>
        </p:txBody>
      </p:sp>
      <p:graphicFrame>
        <p:nvGraphicFramePr>
          <p:cNvPr id="6" name="Table 2">
            <a:extLst>
              <a:ext uri="{FF2B5EF4-FFF2-40B4-BE49-F238E27FC236}">
                <a16:creationId xmlns:a16="http://schemas.microsoft.com/office/drawing/2014/main" id="{1BA756B8-F7DD-4083-D94B-F5B01A5B2468}"/>
              </a:ext>
            </a:extLst>
          </p:cNvPr>
          <p:cNvGraphicFramePr>
            <a:graphicFrameLocks noGrp="1"/>
          </p:cNvGraphicFramePr>
          <p:nvPr>
            <p:extLst>
              <p:ext uri="{D42A27DB-BD31-4B8C-83A1-F6EECF244321}">
                <p14:modId xmlns:p14="http://schemas.microsoft.com/office/powerpoint/2010/main" val="132321418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acclaimed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infamous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legendary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unknown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18284954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75611" y="1309202"/>
            <a:ext cx="246702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kidnap</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13861" y="3759791"/>
            <a:ext cx="684993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To kidnap someone is to take them away illegally and by force, and usually to hold them prisoner in order to demand something.</a:t>
            </a:r>
            <a:endParaRPr sz="36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kid-nap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pSp>
        <p:nvGrpSpPr>
          <p:cNvPr id="10" name="Group 9">
            <a:extLst>
              <a:ext uri="{FF2B5EF4-FFF2-40B4-BE49-F238E27FC236}">
                <a16:creationId xmlns:a16="http://schemas.microsoft.com/office/drawing/2014/main" id="{987830D4-EE2E-A44E-81BD-A3428710C5CA}"/>
              </a:ext>
            </a:extLst>
          </p:cNvPr>
          <p:cNvGrpSpPr/>
          <p:nvPr/>
        </p:nvGrpSpPr>
        <p:grpSpPr>
          <a:xfrm>
            <a:off x="7909868" y="2688013"/>
            <a:ext cx="3359009" cy="3390361"/>
            <a:chOff x="7909868" y="2688013"/>
            <a:chExt cx="3359009" cy="3390361"/>
          </a:xfrm>
        </p:grpSpPr>
        <p:pic>
          <p:nvPicPr>
            <p:cNvPr id="4" name="Picture 3" descr="A picture containing window&#10;&#10;Description automatically generated">
              <a:extLst>
                <a:ext uri="{FF2B5EF4-FFF2-40B4-BE49-F238E27FC236}">
                  <a16:creationId xmlns:a16="http://schemas.microsoft.com/office/drawing/2014/main" id="{50EB99E3-C222-5746-92C3-A38D1D176B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60379" y="2688013"/>
              <a:ext cx="3208498" cy="3208498"/>
            </a:xfrm>
            <a:prstGeom prst="rect">
              <a:avLst/>
            </a:prstGeom>
          </p:spPr>
        </p:pic>
        <p:pic>
          <p:nvPicPr>
            <p:cNvPr id="8" name="Picture 7" descr="A picture containing drawing&#10;&#10;Description automatically generated">
              <a:extLst>
                <a:ext uri="{FF2B5EF4-FFF2-40B4-BE49-F238E27FC236}">
                  <a16:creationId xmlns:a16="http://schemas.microsoft.com/office/drawing/2014/main" id="{F15A1B22-C42C-F84D-B1B4-3EBC627D19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09868" y="4115003"/>
              <a:ext cx="1963371" cy="1963371"/>
            </a:xfrm>
            <a:prstGeom prst="rect">
              <a:avLst/>
            </a:prstGeom>
          </p:spPr>
        </p:pic>
      </p:grpSp>
      <p:sp>
        <p:nvSpPr>
          <p:cNvPr id="3" name="The was a tear in Freddie’s new school jumper.">
            <a:extLst>
              <a:ext uri="{FF2B5EF4-FFF2-40B4-BE49-F238E27FC236}">
                <a16:creationId xmlns:a16="http://schemas.microsoft.com/office/drawing/2014/main" id="{C43C6022-EEB0-EC61-F4F7-27D6CF3BF86C}"/>
              </a:ext>
            </a:extLst>
          </p:cNvP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Jenny </a:t>
            </a:r>
            <a:r>
              <a:rPr lang="en-GB" sz="4000" b="1" dirty="0">
                <a:latin typeface="Gill Sans MT" panose="020B0502020104020203" pitchFamily="34" charset="77"/>
              </a:rPr>
              <a:t>kidnapped</a:t>
            </a:r>
            <a:r>
              <a:rPr lang="en-GB" sz="4000" dirty="0">
                <a:latin typeface="Gill Sans MT" panose="020B0502020104020203" pitchFamily="34" charset="77"/>
              </a:rPr>
              <a:t> Arnold’s teddy bear.</a:t>
            </a:r>
          </a:p>
        </p:txBody>
      </p:sp>
      <p:graphicFrame>
        <p:nvGraphicFramePr>
          <p:cNvPr id="6" name="Table 2">
            <a:extLst>
              <a:ext uri="{FF2B5EF4-FFF2-40B4-BE49-F238E27FC236}">
                <a16:creationId xmlns:a16="http://schemas.microsoft.com/office/drawing/2014/main" id="{B0878DA4-0770-45B3-2B1B-7B7F95E2B763}"/>
              </a:ext>
            </a:extLst>
          </p:cNvPr>
          <p:cNvGraphicFramePr>
            <a:graphicFrameLocks noGrp="1"/>
          </p:cNvGraphicFramePr>
          <p:nvPr>
            <p:extLst>
              <p:ext uri="{D42A27DB-BD31-4B8C-83A1-F6EECF244321}">
                <p14:modId xmlns:p14="http://schemas.microsoft.com/office/powerpoint/2010/main" val="271526614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abduct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secretly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snatch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liberate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98817497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29502" y="1309202"/>
            <a:ext cx="215924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creep</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97772" y="4081301"/>
            <a:ext cx="5507633"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000" dirty="0">
                <a:latin typeface="Gill Sans MT" panose="020B0502020104020203" pitchFamily="34" charset="77"/>
              </a:rPr>
              <a:t>When people or animals creep somewhere, they move quietly and slowly.</a:t>
            </a:r>
            <a:endParaRPr sz="3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creep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A close up of a sign&#10;&#10;Description automatically generated">
            <a:extLst>
              <a:ext uri="{FF2B5EF4-FFF2-40B4-BE49-F238E27FC236}">
                <a16:creationId xmlns:a16="http://schemas.microsoft.com/office/drawing/2014/main" id="{A2A0FADA-A81B-F04F-827B-F51205F1280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84386" y="2915455"/>
            <a:ext cx="3143504" cy="3143504"/>
          </a:xfrm>
          <a:prstGeom prst="rect">
            <a:avLst/>
          </a:prstGeom>
        </p:spPr>
      </p:pic>
      <p:sp>
        <p:nvSpPr>
          <p:cNvPr id="3" name="The was a tear in Freddie’s new school jumper.">
            <a:extLst>
              <a:ext uri="{FF2B5EF4-FFF2-40B4-BE49-F238E27FC236}">
                <a16:creationId xmlns:a16="http://schemas.microsoft.com/office/drawing/2014/main" id="{0EBC80F1-1EB8-91D2-84DD-6106B5206467}"/>
              </a:ext>
            </a:extLst>
          </p:cNvP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Riley </a:t>
            </a:r>
            <a:r>
              <a:rPr lang="en-GB" sz="4000" b="1" dirty="0">
                <a:latin typeface="Gill Sans MT" panose="020B0502020104020203" pitchFamily="34" charset="77"/>
              </a:rPr>
              <a:t>crept</a:t>
            </a:r>
            <a:r>
              <a:rPr lang="en-GB" sz="4000" dirty="0">
                <a:latin typeface="Gill Sans MT" panose="020B0502020104020203" pitchFamily="34" charset="77"/>
              </a:rPr>
              <a:t> along the corridor to see if a teacher was there.</a:t>
            </a:r>
          </a:p>
        </p:txBody>
      </p:sp>
      <p:graphicFrame>
        <p:nvGraphicFramePr>
          <p:cNvPr id="6" name="Table 2">
            <a:extLst>
              <a:ext uri="{FF2B5EF4-FFF2-40B4-BE49-F238E27FC236}">
                <a16:creationId xmlns:a16="http://schemas.microsoft.com/office/drawing/2014/main" id="{782AE11D-9F16-DD52-8CA8-AB6E92299B88}"/>
              </a:ext>
            </a:extLst>
          </p:cNvPr>
          <p:cNvGraphicFramePr>
            <a:graphicFrameLocks noGrp="1"/>
          </p:cNvGraphicFramePr>
          <p:nvPr>
            <p:extLst>
              <p:ext uri="{D42A27DB-BD31-4B8C-83A1-F6EECF244321}">
                <p14:modId xmlns:p14="http://schemas.microsoft.com/office/powerpoint/2010/main" val="283927209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tiptoe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skulk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260526024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77968" y="1309202"/>
            <a:ext cx="166231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gasp</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902460" y="3902174"/>
            <a:ext cx="5507633"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000" dirty="0">
                <a:latin typeface="Gill Sans MT" panose="020B0502020104020203" pitchFamily="34" charset="77"/>
              </a:rPr>
              <a:t>A gasp is a short quick breath of air that you take in through your mouth, especially when you are surprised, shocked, or in pain.</a:t>
            </a:r>
            <a:endParaRPr sz="3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gasp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3" name="The was a tear in Freddie’s new school jumper.">
            <a:extLst>
              <a:ext uri="{FF2B5EF4-FFF2-40B4-BE49-F238E27FC236}">
                <a16:creationId xmlns:a16="http://schemas.microsoft.com/office/drawing/2014/main" id="{16EAD5D8-CF39-72DA-CA26-E5A8200F8A72}"/>
              </a:ext>
            </a:extLst>
          </p:cNvP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a:t>
            </a:r>
            <a:r>
              <a:rPr lang="en-GB" sz="4000" b="1" dirty="0">
                <a:latin typeface="Gill Sans MT" panose="020B0502020104020203" pitchFamily="34" charset="77"/>
              </a:rPr>
              <a:t>gasped</a:t>
            </a:r>
            <a:r>
              <a:rPr lang="en-GB" sz="4000" dirty="0">
                <a:latin typeface="Gill Sans MT" panose="020B0502020104020203" pitchFamily="34" charset="77"/>
              </a:rPr>
              <a:t> at the ending of the story.</a:t>
            </a:r>
          </a:p>
        </p:txBody>
      </p:sp>
      <p:graphicFrame>
        <p:nvGraphicFramePr>
          <p:cNvPr id="6" name="Table 2">
            <a:extLst>
              <a:ext uri="{FF2B5EF4-FFF2-40B4-BE49-F238E27FC236}">
                <a16:creationId xmlns:a16="http://schemas.microsoft.com/office/drawing/2014/main" id="{D8788997-5E97-890E-2A92-D244353404CD}"/>
              </a:ext>
            </a:extLst>
          </p:cNvPr>
          <p:cNvGraphicFramePr>
            <a:graphicFrameLocks noGrp="1"/>
          </p:cNvGraphicFramePr>
          <p:nvPr>
            <p:extLst>
              <p:ext uri="{D42A27DB-BD31-4B8C-83A1-F6EECF244321}">
                <p14:modId xmlns:p14="http://schemas.microsoft.com/office/powerpoint/2010/main" val="283790448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clasp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puff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rasp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faint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7" name="Picture 6">
            <a:extLst>
              <a:ext uri="{FF2B5EF4-FFF2-40B4-BE49-F238E27FC236}">
                <a16:creationId xmlns:a16="http://schemas.microsoft.com/office/drawing/2014/main" id="{1D68B8CC-74CD-8DFC-3338-B7660BA531C8}"/>
              </a:ext>
            </a:extLst>
          </p:cNvPr>
          <p:cNvPicPr>
            <a:picLocks noChangeAspect="1"/>
          </p:cNvPicPr>
          <p:nvPr/>
        </p:nvPicPr>
        <p:blipFill>
          <a:blip r:embed="rId4"/>
          <a:stretch>
            <a:fillRect/>
          </a:stretch>
        </p:blipFill>
        <p:spPr>
          <a:xfrm>
            <a:off x="8358940" y="2682883"/>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074307" y="1309202"/>
            <a:ext cx="386964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encourage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28584" y="4056341"/>
            <a:ext cx="6759638" cy="1826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If you encourage someone, you give them confidence, for example by letting them know that what they are doing is good and telling them that they should continue to do it.</a:t>
            </a:r>
            <a:endParaRPr sz="28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en-cou-rage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7" name="The was a tear in Freddie’s new school jumper.">
            <a:extLst>
              <a:ext uri="{FF2B5EF4-FFF2-40B4-BE49-F238E27FC236}">
                <a16:creationId xmlns:a16="http://schemas.microsoft.com/office/drawing/2014/main" id="{FD4F8C02-A798-823A-3E5C-BE1F196632B3}"/>
              </a:ext>
            </a:extLst>
          </p:cNvP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Carl always </a:t>
            </a:r>
            <a:r>
              <a:rPr lang="en-GB" sz="4000" b="1" dirty="0">
                <a:latin typeface="Gill Sans MT" panose="020B0502020104020203" pitchFamily="34" charset="77"/>
              </a:rPr>
              <a:t>encouraged</a:t>
            </a:r>
            <a:r>
              <a:rPr lang="en-GB" sz="4000" dirty="0">
                <a:latin typeface="Gill Sans MT" panose="020B0502020104020203" pitchFamily="34" charset="77"/>
              </a:rPr>
              <a:t> Sally to do her best.</a:t>
            </a:r>
          </a:p>
        </p:txBody>
      </p:sp>
      <p:graphicFrame>
        <p:nvGraphicFramePr>
          <p:cNvPr id="8" name="Table 2">
            <a:extLst>
              <a:ext uri="{FF2B5EF4-FFF2-40B4-BE49-F238E27FC236}">
                <a16:creationId xmlns:a16="http://schemas.microsoft.com/office/drawing/2014/main" id="{25FA574C-30C5-2F28-7B33-789A92E12E5F}"/>
              </a:ext>
            </a:extLst>
          </p:cNvPr>
          <p:cNvGraphicFramePr>
            <a:graphicFrameLocks noGrp="1"/>
          </p:cNvGraphicFramePr>
          <p:nvPr>
            <p:extLst>
              <p:ext uri="{D42A27DB-BD31-4B8C-83A1-F6EECF244321}">
                <p14:modId xmlns:p14="http://schemas.microsoft.com/office/powerpoint/2010/main" val="112310480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boost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dissuade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constant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inspire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strongly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10" name="Picture 9">
            <a:extLst>
              <a:ext uri="{FF2B5EF4-FFF2-40B4-BE49-F238E27FC236}">
                <a16:creationId xmlns:a16="http://schemas.microsoft.com/office/drawing/2014/main" id="{C12C5D09-935C-64C8-BD31-22C6663ED6BB}"/>
              </a:ext>
            </a:extLst>
          </p:cNvPr>
          <p:cNvPicPr>
            <a:picLocks noChangeAspect="1"/>
          </p:cNvPicPr>
          <p:nvPr/>
        </p:nvPicPr>
        <p:blipFill>
          <a:blip r:embed="rId4"/>
          <a:stretch>
            <a:fillRect/>
          </a:stretch>
        </p:blipFill>
        <p:spPr>
          <a:xfrm>
            <a:off x="8735617" y="2877194"/>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72838883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mountain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jungle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dangerous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a:solidFill>
                            <a:schemeClr val="tx1"/>
                          </a:solidFill>
                          <a:latin typeface="Gill Sans MT" panose="020B0502020104020203" pitchFamily="34" charset="77"/>
                        </a:rPr>
                        <a:t>waterpfall</a:t>
                      </a:r>
                      <a:endParaRPr lang="en-GB" sz="2600" b="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5179090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kidnap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gasp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creep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encourage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64853726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airport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mountain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dangerous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jungle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waterwall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881622750"/>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is a very high area of land with steep sides.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something is ***, it is able or likely to hurt or harm 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An *** is a place where aircraft land and take off, which has buildings and facilities for passengers.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 *** is a place where water flows over the edge of a steep, high cliff in hills or mountains, and falls into a pool below.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is a forest in a tropical country where large numbers of tall trees and plants grow very close together.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descr="A close up of a sign&#10;&#10;Description automatically generated">
            <a:extLst>
              <a:ext uri="{FF2B5EF4-FFF2-40B4-BE49-F238E27FC236}">
                <a16:creationId xmlns:a16="http://schemas.microsoft.com/office/drawing/2014/main" id="{98EA599F-7040-6160-BDD6-659D469B80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48162" y="5352690"/>
            <a:ext cx="933590" cy="933590"/>
          </a:xfrm>
          <a:prstGeom prst="rect">
            <a:avLst/>
          </a:prstGeom>
        </p:spPr>
      </p:pic>
      <p:pic>
        <p:nvPicPr>
          <p:cNvPr id="10" name="Picture 9" descr="A picture containing computer&#10;&#10;Description automatically generated">
            <a:extLst>
              <a:ext uri="{FF2B5EF4-FFF2-40B4-BE49-F238E27FC236}">
                <a16:creationId xmlns:a16="http://schemas.microsoft.com/office/drawing/2014/main" id="{0A32888B-4B14-90E2-E59A-45C793D5AE2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072998" y="2938625"/>
            <a:ext cx="782167" cy="782167"/>
          </a:xfrm>
          <a:prstGeom prst="rect">
            <a:avLst/>
          </a:prstGeom>
        </p:spPr>
      </p:pic>
      <p:pic>
        <p:nvPicPr>
          <p:cNvPr id="11" name="Picture 10" descr="A picture containing toy, sign&#10;&#10;Description automatically generated">
            <a:extLst>
              <a:ext uri="{FF2B5EF4-FFF2-40B4-BE49-F238E27FC236}">
                <a16:creationId xmlns:a16="http://schemas.microsoft.com/office/drawing/2014/main" id="{D0558B85-BC6A-C23B-848F-4CE25FD4D63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976446" y="3956205"/>
            <a:ext cx="933589" cy="933589"/>
          </a:xfrm>
          <a:prstGeom prst="rect">
            <a:avLst/>
          </a:prstGeom>
        </p:spPr>
      </p:pic>
      <p:pic>
        <p:nvPicPr>
          <p:cNvPr id="12" name="Picture 11" descr="A picture containing clock, room&#10;&#10;Description automatically generated">
            <a:extLst>
              <a:ext uri="{FF2B5EF4-FFF2-40B4-BE49-F238E27FC236}">
                <a16:creationId xmlns:a16="http://schemas.microsoft.com/office/drawing/2014/main" id="{49C01609-46BD-35C2-2599-64113D1BB8A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51618" y="7992420"/>
            <a:ext cx="783243" cy="783243"/>
          </a:xfrm>
          <a:prstGeom prst="rect">
            <a:avLst/>
          </a:prstGeom>
        </p:spPr>
      </p:pic>
      <p:pic>
        <p:nvPicPr>
          <p:cNvPr id="15" name="Picture 14" descr="A picture containing toy&#10;&#10;Description automatically generated">
            <a:extLst>
              <a:ext uri="{FF2B5EF4-FFF2-40B4-BE49-F238E27FC236}">
                <a16:creationId xmlns:a16="http://schemas.microsoft.com/office/drawing/2014/main" id="{CA7186B6-A227-A6DF-8C54-807626F1838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24038" y="6749176"/>
            <a:ext cx="783243" cy="783243"/>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3455773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famous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kidnap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creep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gasp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encourage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763973444"/>
              </p:ext>
            </p:extLst>
          </p:nvPr>
        </p:nvGraphicFramePr>
        <p:xfrm>
          <a:off x="5307795" y="1251704"/>
          <a:ext cx="4826233" cy="80561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When people or animals *** somewhere, they move quietly and 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someone, you give them confidence, for example by letting them know that what they are doing is good and telling them that they should continue to do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To *** someone is to take them away illegally and by force, and usually to hold them prisoner in order to demand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 *** is a short quick breath of air that you take in through your mouth, especially when you are surprised, shocked, or in pain.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Someone or something that is *** is very well known.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8" name="Picture 7" descr="A picture containing sign, graffiti&#10;&#10;Description automatically generated">
            <a:extLst>
              <a:ext uri="{FF2B5EF4-FFF2-40B4-BE49-F238E27FC236}">
                <a16:creationId xmlns:a16="http://schemas.microsoft.com/office/drawing/2014/main" id="{1479958F-FE6F-E355-BFEA-87D6D5215F4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30342" y="8276844"/>
            <a:ext cx="838552" cy="838552"/>
          </a:xfrm>
          <a:prstGeom prst="rect">
            <a:avLst/>
          </a:prstGeom>
        </p:spPr>
      </p:pic>
      <p:grpSp>
        <p:nvGrpSpPr>
          <p:cNvPr id="10" name="Group 9">
            <a:extLst>
              <a:ext uri="{FF2B5EF4-FFF2-40B4-BE49-F238E27FC236}">
                <a16:creationId xmlns:a16="http://schemas.microsoft.com/office/drawing/2014/main" id="{4FA003D6-5252-1A7A-21BD-B1E585F98A94}"/>
              </a:ext>
            </a:extLst>
          </p:cNvPr>
          <p:cNvGrpSpPr/>
          <p:nvPr/>
        </p:nvGrpSpPr>
        <p:grpSpPr>
          <a:xfrm>
            <a:off x="10995284" y="5597184"/>
            <a:ext cx="873610" cy="838552"/>
            <a:chOff x="7909868" y="2688013"/>
            <a:chExt cx="3359009" cy="3390361"/>
          </a:xfrm>
        </p:grpSpPr>
        <p:pic>
          <p:nvPicPr>
            <p:cNvPr id="11" name="Picture 10" descr="A picture containing window&#10;&#10;Description automatically generated">
              <a:extLst>
                <a:ext uri="{FF2B5EF4-FFF2-40B4-BE49-F238E27FC236}">
                  <a16:creationId xmlns:a16="http://schemas.microsoft.com/office/drawing/2014/main" id="{5BFC85B3-6801-75D2-9CCB-F2421B43EB9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60379" y="2688013"/>
              <a:ext cx="3208498" cy="3208498"/>
            </a:xfrm>
            <a:prstGeom prst="rect">
              <a:avLst/>
            </a:prstGeom>
          </p:spPr>
        </p:pic>
        <p:pic>
          <p:nvPicPr>
            <p:cNvPr id="12" name="Picture 11" descr="A picture containing drawing&#10;&#10;Description automatically generated">
              <a:extLst>
                <a:ext uri="{FF2B5EF4-FFF2-40B4-BE49-F238E27FC236}">
                  <a16:creationId xmlns:a16="http://schemas.microsoft.com/office/drawing/2014/main" id="{1C5CB6C1-EFDB-E690-DF3C-D4FB7C75AC0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09868" y="4115003"/>
              <a:ext cx="1963371" cy="1963371"/>
            </a:xfrm>
            <a:prstGeom prst="rect">
              <a:avLst/>
            </a:prstGeom>
          </p:spPr>
        </p:pic>
      </p:grpSp>
      <p:pic>
        <p:nvPicPr>
          <p:cNvPr id="15" name="Picture 14" descr="A close up of a sign&#10;&#10;Description automatically generated">
            <a:extLst>
              <a:ext uri="{FF2B5EF4-FFF2-40B4-BE49-F238E27FC236}">
                <a16:creationId xmlns:a16="http://schemas.microsoft.com/office/drawing/2014/main" id="{7E0EB0F5-0EA6-46CD-B2C8-1484C85FD26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97022" y="2945700"/>
            <a:ext cx="809624" cy="809624"/>
          </a:xfrm>
          <a:prstGeom prst="rect">
            <a:avLst/>
          </a:prstGeom>
        </p:spPr>
      </p:pic>
      <p:pic>
        <p:nvPicPr>
          <p:cNvPr id="16" name="Picture 15">
            <a:extLst>
              <a:ext uri="{FF2B5EF4-FFF2-40B4-BE49-F238E27FC236}">
                <a16:creationId xmlns:a16="http://schemas.microsoft.com/office/drawing/2014/main" id="{ABB0A4A8-D2EF-A497-90EB-19FD63154508}"/>
              </a:ext>
            </a:extLst>
          </p:cNvPr>
          <p:cNvPicPr>
            <a:picLocks noChangeAspect="1"/>
          </p:cNvPicPr>
          <p:nvPr/>
        </p:nvPicPr>
        <p:blipFill>
          <a:blip r:embed="rId9"/>
          <a:stretch>
            <a:fillRect/>
          </a:stretch>
        </p:blipFill>
        <p:spPr>
          <a:xfrm>
            <a:off x="11059270" y="7038068"/>
            <a:ext cx="809624" cy="809624"/>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ar">
            <a:extLst>
              <a:ext uri="{FF2B5EF4-FFF2-40B4-BE49-F238E27FC236}">
                <a16:creationId xmlns:a16="http://schemas.microsoft.com/office/drawing/2014/main" id="{F32190F0-0C29-135C-7DDD-B3A54DAB9548}"/>
              </a:ext>
            </a:extLst>
          </p:cNvPr>
          <p:cNvSpPr txBox="1"/>
          <p:nvPr/>
        </p:nvSpPr>
        <p:spPr>
          <a:xfrm>
            <a:off x="2716205" y="3085008"/>
            <a:ext cx="216565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airport</a:t>
            </a:r>
            <a:endParaRPr b="1" dirty="0">
              <a:latin typeface="Gill Sans MT" panose="020B0502020104020203" pitchFamily="34" charset="77"/>
              <a:sym typeface="American Typewriter"/>
            </a:endParaRPr>
          </a:p>
        </p:txBody>
      </p:sp>
      <p:sp>
        <p:nvSpPr>
          <p:cNvPr id="4" name="office">
            <a:extLst>
              <a:ext uri="{FF2B5EF4-FFF2-40B4-BE49-F238E27FC236}">
                <a16:creationId xmlns:a16="http://schemas.microsoft.com/office/drawing/2014/main" id="{01E78EAD-9479-3151-AF13-E08A909C72E5}"/>
              </a:ext>
            </a:extLst>
          </p:cNvPr>
          <p:cNvSpPr txBox="1"/>
          <p:nvPr/>
        </p:nvSpPr>
        <p:spPr>
          <a:xfrm>
            <a:off x="2329885" y="3993661"/>
            <a:ext cx="293830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mountain</a:t>
            </a:r>
            <a:endParaRPr dirty="0">
              <a:latin typeface="Gill Sans MT" panose="020B0502020104020203" pitchFamily="34" charset="77"/>
            </a:endParaRPr>
          </a:p>
        </p:txBody>
      </p:sp>
      <p:sp>
        <p:nvSpPr>
          <p:cNvPr id="5" name="spare">
            <a:extLst>
              <a:ext uri="{FF2B5EF4-FFF2-40B4-BE49-F238E27FC236}">
                <a16:creationId xmlns:a16="http://schemas.microsoft.com/office/drawing/2014/main" id="{D38AC06D-CA0A-6BFD-7D48-CE3F4B2E218C}"/>
              </a:ext>
            </a:extLst>
          </p:cNvPr>
          <p:cNvSpPr txBox="1"/>
          <p:nvPr/>
        </p:nvSpPr>
        <p:spPr>
          <a:xfrm>
            <a:off x="2225687" y="4843260"/>
            <a:ext cx="314669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dangerous</a:t>
            </a:r>
            <a:endParaRPr b="1" dirty="0">
              <a:latin typeface="Gill Sans MT" panose="020B0502020104020203" pitchFamily="34" charset="77"/>
              <a:sym typeface="American Typewriter"/>
            </a:endParaRPr>
          </a:p>
        </p:txBody>
      </p:sp>
      <p:sp>
        <p:nvSpPr>
          <p:cNvPr id="7" name="chipped">
            <a:extLst>
              <a:ext uri="{FF2B5EF4-FFF2-40B4-BE49-F238E27FC236}">
                <a16:creationId xmlns:a16="http://schemas.microsoft.com/office/drawing/2014/main" id="{D32500F6-91E9-DC9F-2EC8-1260433C23B7}"/>
              </a:ext>
            </a:extLst>
          </p:cNvPr>
          <p:cNvSpPr txBox="1"/>
          <p:nvPr/>
        </p:nvSpPr>
        <p:spPr>
          <a:xfrm>
            <a:off x="2867691" y="5769060"/>
            <a:ext cx="186269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jungle</a:t>
            </a:r>
            <a:endParaRPr dirty="0">
              <a:latin typeface="Gill Sans MT" panose="020B0502020104020203" pitchFamily="34" charset="77"/>
            </a:endParaRPr>
          </a:p>
        </p:txBody>
      </p:sp>
      <p:sp>
        <p:nvSpPr>
          <p:cNvPr id="8" name="lift">
            <a:extLst>
              <a:ext uri="{FF2B5EF4-FFF2-40B4-BE49-F238E27FC236}">
                <a16:creationId xmlns:a16="http://schemas.microsoft.com/office/drawing/2014/main" id="{A8D95F4F-19AF-7D79-6DAA-965F271D0961}"/>
              </a:ext>
            </a:extLst>
          </p:cNvPr>
          <p:cNvSpPr txBox="1"/>
          <p:nvPr/>
        </p:nvSpPr>
        <p:spPr>
          <a:xfrm>
            <a:off x="2462934" y="6639612"/>
            <a:ext cx="267220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waterfall</a:t>
            </a:r>
            <a:endParaRPr dirty="0">
              <a:latin typeface="Gill Sans MT" panose="020B0502020104020203" pitchFamily="34" charset="77"/>
            </a:endParaRPr>
          </a:p>
        </p:txBody>
      </p:sp>
      <p:sp>
        <p:nvSpPr>
          <p:cNvPr id="11" name="mutter">
            <a:extLst>
              <a:ext uri="{FF2B5EF4-FFF2-40B4-BE49-F238E27FC236}">
                <a16:creationId xmlns:a16="http://schemas.microsoft.com/office/drawing/2014/main" id="{5BA3E096-2E68-900F-BFFE-D21BDC0771CF}"/>
              </a:ext>
            </a:extLst>
          </p:cNvPr>
          <p:cNvSpPr txBox="1"/>
          <p:nvPr/>
        </p:nvSpPr>
        <p:spPr>
          <a:xfrm>
            <a:off x="8189410" y="3961911"/>
            <a:ext cx="20534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kidnap</a:t>
            </a:r>
            <a:endParaRPr b="1" dirty="0">
              <a:latin typeface="Gill Sans MT" panose="020B0502020104020203" pitchFamily="34" charset="77"/>
              <a:sym typeface="American Typewriter"/>
            </a:endParaRPr>
          </a:p>
        </p:txBody>
      </p:sp>
      <p:sp>
        <p:nvSpPr>
          <p:cNvPr id="12" name="unveil">
            <a:extLst>
              <a:ext uri="{FF2B5EF4-FFF2-40B4-BE49-F238E27FC236}">
                <a16:creationId xmlns:a16="http://schemas.microsoft.com/office/drawing/2014/main" id="{AF3B0D4E-447A-FEE4-419D-1E1348EE7701}"/>
              </a:ext>
            </a:extLst>
          </p:cNvPr>
          <p:cNvSpPr txBox="1"/>
          <p:nvPr/>
        </p:nvSpPr>
        <p:spPr>
          <a:xfrm>
            <a:off x="8415829" y="5750010"/>
            <a:ext cx="141064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gasp</a:t>
            </a:r>
            <a:endParaRPr b="1" dirty="0">
              <a:latin typeface="Gill Sans MT" panose="020B0502020104020203" pitchFamily="34" charset="77"/>
              <a:sym typeface="American Typewriter"/>
            </a:endParaRPr>
          </a:p>
        </p:txBody>
      </p:sp>
      <p:sp>
        <p:nvSpPr>
          <p:cNvPr id="13" name="tolerate">
            <a:extLst>
              <a:ext uri="{FF2B5EF4-FFF2-40B4-BE49-F238E27FC236}">
                <a16:creationId xmlns:a16="http://schemas.microsoft.com/office/drawing/2014/main" id="{E14D4F90-5C22-F047-966B-5412FF083FED}"/>
              </a:ext>
            </a:extLst>
          </p:cNvPr>
          <p:cNvSpPr txBox="1"/>
          <p:nvPr/>
        </p:nvSpPr>
        <p:spPr>
          <a:xfrm>
            <a:off x="8098039" y="3065958"/>
            <a:ext cx="223619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famous</a:t>
            </a:r>
            <a:endParaRPr dirty="0">
              <a:latin typeface="Gill Sans MT" panose="020B0502020104020203" pitchFamily="34" charset="77"/>
            </a:endParaRPr>
          </a:p>
        </p:txBody>
      </p:sp>
      <p:sp>
        <p:nvSpPr>
          <p:cNvPr id="14" name="fixation">
            <a:extLst>
              <a:ext uri="{FF2B5EF4-FFF2-40B4-BE49-F238E27FC236}">
                <a16:creationId xmlns:a16="http://schemas.microsoft.com/office/drawing/2014/main" id="{B554E49E-05D9-E020-ADA4-395491425007}"/>
              </a:ext>
            </a:extLst>
          </p:cNvPr>
          <p:cNvSpPr txBox="1"/>
          <p:nvPr/>
        </p:nvSpPr>
        <p:spPr>
          <a:xfrm>
            <a:off x="8336887" y="4824210"/>
            <a:ext cx="175849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creep</a:t>
            </a:r>
            <a:endParaRPr dirty="0">
              <a:latin typeface="Gill Sans MT" panose="020B0502020104020203" pitchFamily="34" charset="77"/>
            </a:endParaRPr>
          </a:p>
        </p:txBody>
      </p:sp>
      <p:sp>
        <p:nvSpPr>
          <p:cNvPr id="15" name="unveil">
            <a:extLst>
              <a:ext uri="{FF2B5EF4-FFF2-40B4-BE49-F238E27FC236}">
                <a16:creationId xmlns:a16="http://schemas.microsoft.com/office/drawing/2014/main" id="{513C6FBD-B943-34C0-C0E8-B15E25ABAA41}"/>
              </a:ext>
            </a:extLst>
          </p:cNvPr>
          <p:cNvSpPr txBox="1"/>
          <p:nvPr/>
        </p:nvSpPr>
        <p:spPr>
          <a:xfrm>
            <a:off x="7590283" y="6639611"/>
            <a:ext cx="31723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encourage</a:t>
            </a:r>
            <a:endParaRPr b="1" dirty="0">
              <a:latin typeface="Gill Sans MT" panose="020B0502020104020203" pitchFamily="34" charset="77"/>
              <a:sym typeface="American Typewrite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89107" y="540288"/>
            <a:ext cx="730328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airport</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1271" y="5834065"/>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mountain</a:t>
            </a:r>
            <a:endParaRPr sz="28700" dirty="0">
              <a:latin typeface="Gill Sans MT" panose="020B0502020104020203" pitchFamily="34" charset="77"/>
            </a:endParaRPr>
          </a:p>
        </p:txBody>
      </p:sp>
      <p:pic>
        <p:nvPicPr>
          <p:cNvPr id="7" name="Picture 6" descr="A close up of a sign&#10;&#10;Description automatically generated">
            <a:extLst>
              <a:ext uri="{FF2B5EF4-FFF2-40B4-BE49-F238E27FC236}">
                <a16:creationId xmlns:a16="http://schemas.microsoft.com/office/drawing/2014/main" id="{86D1990B-A2FE-2845-2D3F-4C69D6769B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3629" y="360413"/>
            <a:ext cx="3696732" cy="3696732"/>
          </a:xfrm>
          <a:prstGeom prst="rect">
            <a:avLst/>
          </a:prstGeom>
        </p:spPr>
      </p:pic>
      <p:pic>
        <p:nvPicPr>
          <p:cNvPr id="8" name="Picture 7" descr="A picture containing computer&#10;&#10;Description automatically generated">
            <a:extLst>
              <a:ext uri="{FF2B5EF4-FFF2-40B4-BE49-F238E27FC236}">
                <a16:creationId xmlns:a16="http://schemas.microsoft.com/office/drawing/2014/main" id="{906D6B95-5740-4FB8-FF43-338F0ED789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2672" y="5669444"/>
            <a:ext cx="3360949" cy="3360949"/>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65936" y="1075027"/>
            <a:ext cx="7490832"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dangerous</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3081" y="5122075"/>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jungle</a:t>
            </a:r>
            <a:endParaRPr sz="19900" dirty="0">
              <a:latin typeface="Gill Sans MT" panose="020B0502020104020203" pitchFamily="34" charset="77"/>
            </a:endParaRPr>
          </a:p>
        </p:txBody>
      </p:sp>
      <p:pic>
        <p:nvPicPr>
          <p:cNvPr id="5" name="Picture 4" descr="A picture containing toy, sign&#10;&#10;Description automatically generated">
            <a:extLst>
              <a:ext uri="{FF2B5EF4-FFF2-40B4-BE49-F238E27FC236}">
                <a16:creationId xmlns:a16="http://schemas.microsoft.com/office/drawing/2014/main" id="{4748A0C7-1E7B-1293-EE61-B24CB6C172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3629" y="430653"/>
            <a:ext cx="3597544" cy="3597544"/>
          </a:xfrm>
          <a:prstGeom prst="rect">
            <a:avLst/>
          </a:prstGeom>
        </p:spPr>
      </p:pic>
      <p:pic>
        <p:nvPicPr>
          <p:cNvPr id="6" name="Picture 5" descr="A picture containing clock, room&#10;&#10;Description automatically generated">
            <a:extLst>
              <a:ext uri="{FF2B5EF4-FFF2-40B4-BE49-F238E27FC236}">
                <a16:creationId xmlns:a16="http://schemas.microsoft.com/office/drawing/2014/main" id="{514EE882-0B39-1B41-82E5-F259CC6BF9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9809" y="5520518"/>
            <a:ext cx="3652902" cy="3652902"/>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18250" y="595734"/>
            <a:ext cx="8954375"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waterfall</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25548" y="5729265"/>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famous</a:t>
            </a:r>
            <a:endParaRPr sz="11500" dirty="0">
              <a:latin typeface="Gill Sans MT" panose="020B0502020104020203" pitchFamily="34" charset="77"/>
            </a:endParaRPr>
          </a:p>
        </p:txBody>
      </p:sp>
      <p:pic>
        <p:nvPicPr>
          <p:cNvPr id="5" name="Picture 4" descr="A picture containing toy&#10;&#10;Description automatically generated">
            <a:extLst>
              <a:ext uri="{FF2B5EF4-FFF2-40B4-BE49-F238E27FC236}">
                <a16:creationId xmlns:a16="http://schemas.microsoft.com/office/drawing/2014/main" id="{59FF043C-87DD-5186-202B-3D4C8141DF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72625" y="646783"/>
            <a:ext cx="3062870" cy="3062870"/>
          </a:xfrm>
          <a:prstGeom prst="rect">
            <a:avLst/>
          </a:prstGeom>
        </p:spPr>
      </p:pic>
      <p:pic>
        <p:nvPicPr>
          <p:cNvPr id="6" name="Picture 5" descr="A picture containing sign, graffiti&#10;&#10;Description automatically generated">
            <a:extLst>
              <a:ext uri="{FF2B5EF4-FFF2-40B4-BE49-F238E27FC236}">
                <a16:creationId xmlns:a16="http://schemas.microsoft.com/office/drawing/2014/main" id="{2C6D1676-217A-37A3-5CFC-3E4AD454ED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483" y="5562792"/>
            <a:ext cx="3840485" cy="3497914"/>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55527" y="645977"/>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kidnap</a:t>
            </a:r>
            <a:endParaRPr sz="19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48023" y="4885108"/>
            <a:ext cx="10288591"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endParaRPr sz="13800" dirty="0">
              <a:latin typeface="Gill Sans MT" panose="020B0502020104020203" pitchFamily="34" charset="77"/>
            </a:endParaRPr>
          </a:p>
        </p:txBody>
      </p:sp>
      <p:sp>
        <p:nvSpPr>
          <p:cNvPr id="7" name="TextBox 6">
            <a:extLst>
              <a:ext uri="{FF2B5EF4-FFF2-40B4-BE49-F238E27FC236}">
                <a16:creationId xmlns:a16="http://schemas.microsoft.com/office/drawing/2014/main" id="{7CF8BC82-5E60-2BC6-2EF2-6C5F77EC2876}"/>
              </a:ext>
            </a:extLst>
          </p:cNvPr>
          <p:cNvSpPr txBox="1"/>
          <p:nvPr/>
        </p:nvSpPr>
        <p:spPr>
          <a:xfrm>
            <a:off x="-1343608" y="5122075"/>
            <a:ext cx="11594592" cy="37702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23900" dirty="0">
                <a:latin typeface="Gill Sans MT" panose="020B0502020104020203" pitchFamily="34" charset="77"/>
              </a:rPr>
              <a:t>creep</a:t>
            </a:r>
            <a:endParaRPr lang="en-US" dirty="0"/>
          </a:p>
        </p:txBody>
      </p:sp>
      <p:pic>
        <p:nvPicPr>
          <p:cNvPr id="8" name="Picture 7" descr="A close up of a sign&#10;&#10;Description automatically generated">
            <a:extLst>
              <a:ext uri="{FF2B5EF4-FFF2-40B4-BE49-F238E27FC236}">
                <a16:creationId xmlns:a16="http://schemas.microsoft.com/office/drawing/2014/main" id="{3C50B2CD-AB94-130B-A2E2-3F908A2F4D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28119" y="5748834"/>
            <a:ext cx="3143504" cy="3143504"/>
          </a:xfrm>
          <a:prstGeom prst="rect">
            <a:avLst/>
          </a:prstGeom>
        </p:spPr>
      </p:pic>
      <p:grpSp>
        <p:nvGrpSpPr>
          <p:cNvPr id="9" name="Group 8">
            <a:extLst>
              <a:ext uri="{FF2B5EF4-FFF2-40B4-BE49-F238E27FC236}">
                <a16:creationId xmlns:a16="http://schemas.microsoft.com/office/drawing/2014/main" id="{DD147E3D-1D7B-D142-157E-B39BC27DFB89}"/>
              </a:ext>
            </a:extLst>
          </p:cNvPr>
          <p:cNvGrpSpPr/>
          <p:nvPr/>
        </p:nvGrpSpPr>
        <p:grpSpPr>
          <a:xfrm>
            <a:off x="8713364" y="486645"/>
            <a:ext cx="3359009" cy="3390361"/>
            <a:chOff x="7909868" y="2688013"/>
            <a:chExt cx="3359009" cy="3390361"/>
          </a:xfrm>
        </p:grpSpPr>
        <p:pic>
          <p:nvPicPr>
            <p:cNvPr id="10" name="Picture 9" descr="A picture containing window&#10;&#10;Description automatically generated">
              <a:extLst>
                <a:ext uri="{FF2B5EF4-FFF2-40B4-BE49-F238E27FC236}">
                  <a16:creationId xmlns:a16="http://schemas.microsoft.com/office/drawing/2014/main" id="{FAF00082-221F-6CB0-9D33-9F6DC7DA0B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60379" y="2688013"/>
              <a:ext cx="3208498" cy="3208498"/>
            </a:xfrm>
            <a:prstGeom prst="rect">
              <a:avLst/>
            </a:prstGeom>
          </p:spPr>
        </p:pic>
        <p:pic>
          <p:nvPicPr>
            <p:cNvPr id="11" name="Picture 10" descr="A picture containing drawing&#10;&#10;Description automatically generated">
              <a:extLst>
                <a:ext uri="{FF2B5EF4-FFF2-40B4-BE49-F238E27FC236}">
                  <a16:creationId xmlns:a16="http://schemas.microsoft.com/office/drawing/2014/main" id="{262BD2D7-EC7A-E0D7-175F-82B6D009F54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09868" y="4115003"/>
              <a:ext cx="1963371" cy="1963371"/>
            </a:xfrm>
            <a:prstGeom prst="rect">
              <a:avLst/>
            </a:prstGeom>
          </p:spPr>
        </p:pic>
      </p:grpSp>
    </p:spTree>
    <p:extLst>
      <p:ext uri="{BB962C8B-B14F-4D97-AF65-F5344CB8AC3E}">
        <p14:creationId xmlns:p14="http://schemas.microsoft.com/office/powerpoint/2010/main" val="263125753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276313" y="-155058"/>
            <a:ext cx="543097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gasp</a:t>
            </a:r>
            <a:endParaRPr sz="9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96010" y="6141508"/>
            <a:ext cx="941044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encourage</a:t>
            </a:r>
            <a:endParaRPr sz="16600" dirty="0">
              <a:latin typeface="Gill Sans MT" panose="020B0502020104020203" pitchFamily="34" charset="77"/>
            </a:endParaRPr>
          </a:p>
        </p:txBody>
      </p:sp>
      <p:pic>
        <p:nvPicPr>
          <p:cNvPr id="5" name="Picture 4">
            <a:extLst>
              <a:ext uri="{FF2B5EF4-FFF2-40B4-BE49-F238E27FC236}">
                <a16:creationId xmlns:a16="http://schemas.microsoft.com/office/drawing/2014/main" id="{28E7E00D-F11B-7C32-7A67-85E8060837E3}"/>
              </a:ext>
            </a:extLst>
          </p:cNvPr>
          <p:cNvPicPr>
            <a:picLocks noChangeAspect="1"/>
          </p:cNvPicPr>
          <p:nvPr/>
        </p:nvPicPr>
        <p:blipFill>
          <a:blip r:embed="rId4"/>
          <a:stretch>
            <a:fillRect/>
          </a:stretch>
        </p:blipFill>
        <p:spPr>
          <a:xfrm>
            <a:off x="7954149" y="685828"/>
            <a:ext cx="3251200" cy="3251200"/>
          </a:xfrm>
          <a:prstGeom prst="rect">
            <a:avLst/>
          </a:prstGeom>
        </p:spPr>
      </p:pic>
      <p:pic>
        <p:nvPicPr>
          <p:cNvPr id="6" name="Picture 5">
            <a:extLst>
              <a:ext uri="{FF2B5EF4-FFF2-40B4-BE49-F238E27FC236}">
                <a16:creationId xmlns:a16="http://schemas.microsoft.com/office/drawing/2014/main" id="{342C45B0-E426-4E1F-24DE-599E6E0E9242}"/>
              </a:ext>
            </a:extLst>
          </p:cNvPr>
          <p:cNvPicPr>
            <a:picLocks noChangeAspect="1"/>
          </p:cNvPicPr>
          <p:nvPr/>
        </p:nvPicPr>
        <p:blipFill>
          <a:blip r:embed="rId5"/>
          <a:stretch>
            <a:fillRect/>
          </a:stretch>
        </p:blipFill>
        <p:spPr>
          <a:xfrm>
            <a:off x="488275" y="572431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ar">
            <a:extLst>
              <a:ext uri="{FF2B5EF4-FFF2-40B4-BE49-F238E27FC236}">
                <a16:creationId xmlns:a16="http://schemas.microsoft.com/office/drawing/2014/main" id="{14169E62-EB4B-2F2B-8807-C67F60FFBE15}"/>
              </a:ext>
            </a:extLst>
          </p:cNvPr>
          <p:cNvSpPr txBox="1"/>
          <p:nvPr/>
        </p:nvSpPr>
        <p:spPr>
          <a:xfrm>
            <a:off x="5373664" y="2274766"/>
            <a:ext cx="216565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airport</a:t>
            </a:r>
            <a:endParaRPr b="1" dirty="0">
              <a:latin typeface="Gill Sans MT" panose="020B0502020104020203" pitchFamily="34" charset="77"/>
              <a:sym typeface="American Typewriter"/>
            </a:endParaRPr>
          </a:p>
        </p:txBody>
      </p:sp>
      <p:sp>
        <p:nvSpPr>
          <p:cNvPr id="4" name="office">
            <a:extLst>
              <a:ext uri="{FF2B5EF4-FFF2-40B4-BE49-F238E27FC236}">
                <a16:creationId xmlns:a16="http://schemas.microsoft.com/office/drawing/2014/main" id="{49AB987F-403B-3242-BAE1-4FD3DE177B3E}"/>
              </a:ext>
            </a:extLst>
          </p:cNvPr>
          <p:cNvSpPr txBox="1"/>
          <p:nvPr/>
        </p:nvSpPr>
        <p:spPr>
          <a:xfrm>
            <a:off x="4987344" y="3183419"/>
            <a:ext cx="293830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mountain</a:t>
            </a:r>
            <a:endParaRPr dirty="0">
              <a:latin typeface="Gill Sans MT" panose="020B0502020104020203" pitchFamily="34" charset="77"/>
            </a:endParaRPr>
          </a:p>
        </p:txBody>
      </p:sp>
      <p:sp>
        <p:nvSpPr>
          <p:cNvPr id="5" name="spare">
            <a:extLst>
              <a:ext uri="{FF2B5EF4-FFF2-40B4-BE49-F238E27FC236}">
                <a16:creationId xmlns:a16="http://schemas.microsoft.com/office/drawing/2014/main" id="{0BA0111F-31F8-40D7-8C6E-32AB20FE99E8}"/>
              </a:ext>
            </a:extLst>
          </p:cNvPr>
          <p:cNvSpPr txBox="1"/>
          <p:nvPr/>
        </p:nvSpPr>
        <p:spPr>
          <a:xfrm>
            <a:off x="4883146" y="4033018"/>
            <a:ext cx="314669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dangerous</a:t>
            </a:r>
            <a:endParaRPr b="1" dirty="0">
              <a:latin typeface="Gill Sans MT" panose="020B0502020104020203" pitchFamily="34" charset="77"/>
              <a:sym typeface="American Typewriter"/>
            </a:endParaRPr>
          </a:p>
        </p:txBody>
      </p:sp>
      <p:sp>
        <p:nvSpPr>
          <p:cNvPr id="7" name="chipped">
            <a:extLst>
              <a:ext uri="{FF2B5EF4-FFF2-40B4-BE49-F238E27FC236}">
                <a16:creationId xmlns:a16="http://schemas.microsoft.com/office/drawing/2014/main" id="{C2DE2BC4-8920-0124-346F-EE70806B2C24}"/>
              </a:ext>
            </a:extLst>
          </p:cNvPr>
          <p:cNvSpPr txBox="1"/>
          <p:nvPr/>
        </p:nvSpPr>
        <p:spPr>
          <a:xfrm>
            <a:off x="5525150" y="4958818"/>
            <a:ext cx="186269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jungle</a:t>
            </a:r>
            <a:endParaRPr dirty="0">
              <a:latin typeface="Gill Sans MT" panose="020B0502020104020203" pitchFamily="34" charset="77"/>
            </a:endParaRPr>
          </a:p>
        </p:txBody>
      </p:sp>
      <p:sp>
        <p:nvSpPr>
          <p:cNvPr id="8" name="lift">
            <a:extLst>
              <a:ext uri="{FF2B5EF4-FFF2-40B4-BE49-F238E27FC236}">
                <a16:creationId xmlns:a16="http://schemas.microsoft.com/office/drawing/2014/main" id="{F3EE6385-33FE-CF1A-C833-CCD61AA5C786}"/>
              </a:ext>
            </a:extLst>
          </p:cNvPr>
          <p:cNvSpPr txBox="1"/>
          <p:nvPr/>
        </p:nvSpPr>
        <p:spPr>
          <a:xfrm>
            <a:off x="5120393" y="5829370"/>
            <a:ext cx="267220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waterfall</a:t>
            </a:r>
            <a:endParaRPr dirty="0">
              <a:latin typeface="Gill Sans MT" panose="020B0502020104020203" pitchFamily="34" charset="77"/>
            </a:endParaRPr>
          </a:p>
        </p:txBody>
      </p:sp>
    </p:spTree>
    <p:extLst>
      <p:ext uri="{BB962C8B-B14F-4D97-AF65-F5344CB8AC3E}">
        <p14:creationId xmlns:p14="http://schemas.microsoft.com/office/powerpoint/2010/main" val="188411033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2" name="mutter">
            <a:extLst>
              <a:ext uri="{FF2B5EF4-FFF2-40B4-BE49-F238E27FC236}">
                <a16:creationId xmlns:a16="http://schemas.microsoft.com/office/drawing/2014/main" id="{5636BD6D-8C43-26DF-C23A-B9BEB3E2CDB9}"/>
              </a:ext>
            </a:extLst>
          </p:cNvPr>
          <p:cNvSpPr txBox="1"/>
          <p:nvPr/>
        </p:nvSpPr>
        <p:spPr>
          <a:xfrm>
            <a:off x="5549575" y="3247512"/>
            <a:ext cx="20534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kidnap</a:t>
            </a:r>
            <a:endParaRPr b="1" dirty="0">
              <a:latin typeface="Gill Sans MT" panose="020B0502020104020203" pitchFamily="34" charset="77"/>
              <a:sym typeface="American Typewriter"/>
            </a:endParaRPr>
          </a:p>
        </p:txBody>
      </p:sp>
      <p:sp>
        <p:nvSpPr>
          <p:cNvPr id="4" name="unveil">
            <a:extLst>
              <a:ext uri="{FF2B5EF4-FFF2-40B4-BE49-F238E27FC236}">
                <a16:creationId xmlns:a16="http://schemas.microsoft.com/office/drawing/2014/main" id="{5EF58176-7384-593B-ABBD-122A386343CC}"/>
              </a:ext>
            </a:extLst>
          </p:cNvPr>
          <p:cNvSpPr txBox="1"/>
          <p:nvPr/>
        </p:nvSpPr>
        <p:spPr>
          <a:xfrm>
            <a:off x="5775994" y="5035611"/>
            <a:ext cx="141064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gasp</a:t>
            </a:r>
            <a:endParaRPr b="1" dirty="0">
              <a:latin typeface="Gill Sans MT" panose="020B0502020104020203" pitchFamily="34" charset="77"/>
              <a:sym typeface="American Typewriter"/>
            </a:endParaRPr>
          </a:p>
        </p:txBody>
      </p:sp>
      <p:sp>
        <p:nvSpPr>
          <p:cNvPr id="5" name="tolerate">
            <a:extLst>
              <a:ext uri="{FF2B5EF4-FFF2-40B4-BE49-F238E27FC236}">
                <a16:creationId xmlns:a16="http://schemas.microsoft.com/office/drawing/2014/main" id="{F86A7402-2F90-0312-E0F9-576F2D818EB2}"/>
              </a:ext>
            </a:extLst>
          </p:cNvPr>
          <p:cNvSpPr txBox="1"/>
          <p:nvPr/>
        </p:nvSpPr>
        <p:spPr>
          <a:xfrm>
            <a:off x="5458204" y="2351559"/>
            <a:ext cx="223619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famous</a:t>
            </a:r>
            <a:endParaRPr dirty="0">
              <a:latin typeface="Gill Sans MT" panose="020B0502020104020203" pitchFamily="34" charset="77"/>
            </a:endParaRPr>
          </a:p>
        </p:txBody>
      </p:sp>
      <p:sp>
        <p:nvSpPr>
          <p:cNvPr id="6" name="fixation">
            <a:extLst>
              <a:ext uri="{FF2B5EF4-FFF2-40B4-BE49-F238E27FC236}">
                <a16:creationId xmlns:a16="http://schemas.microsoft.com/office/drawing/2014/main" id="{CFAB2C2A-5893-5867-9473-C51A9665417A}"/>
              </a:ext>
            </a:extLst>
          </p:cNvPr>
          <p:cNvSpPr txBox="1"/>
          <p:nvPr/>
        </p:nvSpPr>
        <p:spPr>
          <a:xfrm>
            <a:off x="5697052" y="4109811"/>
            <a:ext cx="175849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creep</a:t>
            </a:r>
            <a:endParaRPr dirty="0">
              <a:latin typeface="Gill Sans MT" panose="020B0502020104020203" pitchFamily="34" charset="77"/>
            </a:endParaRPr>
          </a:p>
        </p:txBody>
      </p:sp>
      <p:sp>
        <p:nvSpPr>
          <p:cNvPr id="7" name="unveil">
            <a:extLst>
              <a:ext uri="{FF2B5EF4-FFF2-40B4-BE49-F238E27FC236}">
                <a16:creationId xmlns:a16="http://schemas.microsoft.com/office/drawing/2014/main" id="{F734FC45-FCF7-7166-4319-C20D61ED098F}"/>
              </a:ext>
            </a:extLst>
          </p:cNvPr>
          <p:cNvSpPr txBox="1"/>
          <p:nvPr/>
        </p:nvSpPr>
        <p:spPr>
          <a:xfrm>
            <a:off x="4950448" y="5925212"/>
            <a:ext cx="31723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encourage</a:t>
            </a:r>
            <a:endParaRPr b="1" dirty="0">
              <a:latin typeface="Gill Sans MT" panose="020B0502020104020203" pitchFamily="34" charset="77"/>
              <a:sym typeface="American Typewriter"/>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90648" y="1309202"/>
            <a:ext cx="26369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airport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652718"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97772" y="3788914"/>
            <a:ext cx="5507633"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An airport is a place where aircraft land and take off, which has buildings and facilities for passengers.</a:t>
            </a:r>
            <a:endParaRPr sz="32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air-port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A close up of a sign&#10;&#10;Description automatically generated">
            <a:extLst>
              <a:ext uri="{FF2B5EF4-FFF2-40B4-BE49-F238E27FC236}">
                <a16:creationId xmlns:a16="http://schemas.microsoft.com/office/drawing/2014/main" id="{1F8D3528-D591-DD49-8C61-66934B84F0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56680" y="2487829"/>
            <a:ext cx="3696732" cy="3696732"/>
          </a:xfrm>
          <a:prstGeom prst="rect">
            <a:avLst/>
          </a:prstGeom>
        </p:spPr>
      </p:pic>
      <p:sp>
        <p:nvSpPr>
          <p:cNvPr id="3" name="The was a tear in Freddie’s new school jumper.">
            <a:extLst>
              <a:ext uri="{FF2B5EF4-FFF2-40B4-BE49-F238E27FC236}">
                <a16:creationId xmlns:a16="http://schemas.microsoft.com/office/drawing/2014/main" id="{5FB9ED70-C82E-75E0-2577-5F86CA79D164}"/>
              </a:ext>
            </a:extLst>
          </p:cNvP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children visited the </a:t>
            </a:r>
            <a:r>
              <a:rPr lang="en-GB" sz="4000" b="1" dirty="0">
                <a:latin typeface="Gill Sans MT" panose="020B0502020104020203" pitchFamily="34" charset="77"/>
              </a:rPr>
              <a:t>airport</a:t>
            </a:r>
            <a:r>
              <a:rPr lang="en-GB" sz="4000" dirty="0">
                <a:latin typeface="Gill Sans MT" panose="020B0502020104020203" pitchFamily="34" charset="77"/>
              </a:rPr>
              <a:t> on a school trip.</a:t>
            </a:r>
          </a:p>
        </p:txBody>
      </p:sp>
      <p:graphicFrame>
        <p:nvGraphicFramePr>
          <p:cNvPr id="6" name="Table 2">
            <a:extLst>
              <a:ext uri="{FF2B5EF4-FFF2-40B4-BE49-F238E27FC236}">
                <a16:creationId xmlns:a16="http://schemas.microsoft.com/office/drawing/2014/main" id="{D275E109-0E22-104A-7540-60623ECD7F8C}"/>
              </a:ext>
            </a:extLst>
          </p:cNvPr>
          <p:cNvGraphicFramePr>
            <a:graphicFrameLocks noGrp="1"/>
          </p:cNvGraphicFramePr>
          <p:nvPr>
            <p:extLst>
              <p:ext uri="{D42A27DB-BD31-4B8C-83A1-F6EECF244321}">
                <p14:modId xmlns:p14="http://schemas.microsoft.com/office/powerpoint/2010/main" val="209902289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airfield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escort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crowded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runway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51428" y="1309202"/>
            <a:ext cx="351538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mountain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(noun)</a:t>
            </a:r>
          </a:p>
        </p:txBody>
      </p:sp>
      <p:sp>
        <p:nvSpPr>
          <p:cNvPr id="154" name="If you tear paper, cloth, or another material, or if it tears, you pull it into two pieces or you pull it so that a hole appears in it."/>
          <p:cNvSpPr txBox="1"/>
          <p:nvPr/>
        </p:nvSpPr>
        <p:spPr>
          <a:xfrm>
            <a:off x="697772" y="4281356"/>
            <a:ext cx="5507633" cy="10874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 mountain is a very high area of land with steep sides.</a:t>
            </a:r>
            <a:endParaRPr sz="32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moun-tain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A picture containing computer&#10;&#10;Description automatically generated">
            <a:extLst>
              <a:ext uri="{FF2B5EF4-FFF2-40B4-BE49-F238E27FC236}">
                <a16:creationId xmlns:a16="http://schemas.microsoft.com/office/drawing/2014/main" id="{2DA4276A-7ADB-5C46-AD83-0A4BF060DC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50330" y="2749959"/>
            <a:ext cx="3360949" cy="3360949"/>
          </a:xfrm>
          <a:prstGeom prst="rect">
            <a:avLst/>
          </a:prstGeom>
        </p:spPr>
      </p:pic>
      <p:sp>
        <p:nvSpPr>
          <p:cNvPr id="3" name="The was a tear in Freddie’s new school jumper.">
            <a:extLst>
              <a:ext uri="{FF2B5EF4-FFF2-40B4-BE49-F238E27FC236}">
                <a16:creationId xmlns:a16="http://schemas.microsoft.com/office/drawing/2014/main" id="{3BA72AD0-3A8E-09C3-3049-708E3A9A136F}"/>
              </a:ext>
            </a:extLst>
          </p:cNvP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b="1" dirty="0">
                <a:latin typeface="Gill Sans MT" panose="020B0502020104020203" pitchFamily="34" charset="77"/>
              </a:rPr>
              <a:t>Mountains</a:t>
            </a:r>
            <a:r>
              <a:rPr lang="en-GB" sz="4000" dirty="0">
                <a:latin typeface="Gill Sans MT" panose="020B0502020104020203" pitchFamily="34" charset="77"/>
              </a:rPr>
              <a:t> were the new topic in geography.</a:t>
            </a:r>
          </a:p>
        </p:txBody>
      </p:sp>
      <p:graphicFrame>
        <p:nvGraphicFramePr>
          <p:cNvPr id="6" name="Table 2">
            <a:extLst>
              <a:ext uri="{FF2B5EF4-FFF2-40B4-BE49-F238E27FC236}">
                <a16:creationId xmlns:a16="http://schemas.microsoft.com/office/drawing/2014/main" id="{F2C01C8D-3F66-9F90-479A-5CDA86C7BC8D}"/>
              </a:ext>
            </a:extLst>
          </p:cNvPr>
          <p:cNvGraphicFramePr>
            <a:graphicFrameLocks noGrp="1"/>
          </p:cNvGraphicFramePr>
          <p:nvPr>
            <p:extLst>
              <p:ext uri="{D42A27DB-BD31-4B8C-83A1-F6EECF244321}">
                <p14:modId xmlns:p14="http://schemas.microsoft.com/office/powerpoint/2010/main" val="399997055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valley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fountain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rocky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snowy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084713" y="1309202"/>
            <a:ext cx="384881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dangerous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97772" y="4035135"/>
            <a:ext cx="5507633" cy="1579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something is dangerous, it is able or likely to hurt or harm you.</a:t>
            </a:r>
            <a:endParaRPr sz="32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dan-ger-ous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A picture containing toy, sign&#10;&#10;Description automatically generated">
            <a:extLst>
              <a:ext uri="{FF2B5EF4-FFF2-40B4-BE49-F238E27FC236}">
                <a16:creationId xmlns:a16="http://schemas.microsoft.com/office/drawing/2014/main" id="{4D92FD8B-A0CD-1A42-A598-AAEABE3F4C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9493" y="2618192"/>
            <a:ext cx="3597544" cy="3597544"/>
          </a:xfrm>
          <a:prstGeom prst="rect">
            <a:avLst/>
          </a:prstGeom>
        </p:spPr>
      </p:pic>
      <p:sp>
        <p:nvSpPr>
          <p:cNvPr id="3" name="The was a tear in Freddie’s new school jumper.">
            <a:extLst>
              <a:ext uri="{FF2B5EF4-FFF2-40B4-BE49-F238E27FC236}">
                <a16:creationId xmlns:a16="http://schemas.microsoft.com/office/drawing/2014/main" id="{7C10BB53-A374-0FC6-E0D8-7A31294F7342}"/>
              </a:ext>
            </a:extLst>
          </p:cNvP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Robson had left some </a:t>
            </a:r>
            <a:r>
              <a:rPr lang="en-GB" sz="4000" b="1" dirty="0">
                <a:latin typeface="Gill Sans MT" panose="020B0502020104020203" pitchFamily="34" charset="77"/>
              </a:rPr>
              <a:t>dangerous</a:t>
            </a:r>
            <a:r>
              <a:rPr lang="en-GB" sz="4000" dirty="0">
                <a:latin typeface="Gill Sans MT" panose="020B0502020104020203" pitchFamily="34" charset="77"/>
              </a:rPr>
              <a:t> tools in the corridor.</a:t>
            </a:r>
          </a:p>
        </p:txBody>
      </p:sp>
      <p:graphicFrame>
        <p:nvGraphicFramePr>
          <p:cNvPr id="6" name="Table 2">
            <a:extLst>
              <a:ext uri="{FF2B5EF4-FFF2-40B4-BE49-F238E27FC236}">
                <a16:creationId xmlns:a16="http://schemas.microsoft.com/office/drawing/2014/main" id="{371EAC1E-BEF9-F9A1-4555-2F53B93EDA15}"/>
              </a:ext>
            </a:extLst>
          </p:cNvPr>
          <p:cNvGraphicFramePr>
            <a:graphicFrameLocks noGrp="1"/>
          </p:cNvGraphicFramePr>
          <p:nvPr>
            <p:extLst>
              <p:ext uri="{D42A27DB-BD31-4B8C-83A1-F6EECF244321}">
                <p14:modId xmlns:p14="http://schemas.microsoft.com/office/powerpoint/2010/main" val="116653563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risky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safe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unsafe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potentially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25085605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05451" y="1309202"/>
            <a:ext cx="220733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jungle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(noun)</a:t>
            </a:r>
          </a:p>
        </p:txBody>
      </p:sp>
      <p:sp>
        <p:nvSpPr>
          <p:cNvPr id="154" name="If you tear paper, cloth, or another material, or if it tears, you pull it into two pieces or you pull it so that a hole appears in it."/>
          <p:cNvSpPr txBox="1"/>
          <p:nvPr/>
        </p:nvSpPr>
        <p:spPr>
          <a:xfrm>
            <a:off x="697772" y="3788914"/>
            <a:ext cx="5507633"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 jungle is a forest in a tropical country where large numbers of tall trees and plants grow very close together.</a:t>
            </a:r>
            <a:endParaRPr sz="32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jun-gle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A picture containing clock, room&#10;&#10;Description automatically generated">
            <a:extLst>
              <a:ext uri="{FF2B5EF4-FFF2-40B4-BE49-F238E27FC236}">
                <a16:creationId xmlns:a16="http://schemas.microsoft.com/office/drawing/2014/main" id="{592DA292-9C79-E848-BC6E-4B860C54B3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1541" y="2586152"/>
            <a:ext cx="3652902" cy="3652902"/>
          </a:xfrm>
          <a:prstGeom prst="rect">
            <a:avLst/>
          </a:prstGeom>
        </p:spPr>
      </p:pic>
      <p:sp>
        <p:nvSpPr>
          <p:cNvPr id="3" name="The was a tear in Freddie’s new school jumper.">
            <a:extLst>
              <a:ext uri="{FF2B5EF4-FFF2-40B4-BE49-F238E27FC236}">
                <a16:creationId xmlns:a16="http://schemas.microsoft.com/office/drawing/2014/main" id="{2748E927-7961-FE08-3668-4CD1D99DB28A}"/>
              </a:ext>
            </a:extLst>
          </p:cNvP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school’s garden was overgrown like a </a:t>
            </a:r>
            <a:r>
              <a:rPr lang="en-GB" sz="4000" b="1" dirty="0">
                <a:latin typeface="Gill Sans MT" panose="020B0502020104020203" pitchFamily="34" charset="77"/>
              </a:rPr>
              <a:t>jungle</a:t>
            </a:r>
            <a:r>
              <a:rPr lang="en-GB" sz="4000" dirty="0">
                <a:latin typeface="Gill Sans MT" panose="020B0502020104020203" pitchFamily="34" charset="77"/>
              </a:rPr>
              <a:t>.</a:t>
            </a:r>
          </a:p>
        </p:txBody>
      </p:sp>
      <p:graphicFrame>
        <p:nvGraphicFramePr>
          <p:cNvPr id="4" name="Table 2">
            <a:extLst>
              <a:ext uri="{FF2B5EF4-FFF2-40B4-BE49-F238E27FC236}">
                <a16:creationId xmlns:a16="http://schemas.microsoft.com/office/drawing/2014/main" id="{B8D74107-18A3-3CFB-A2AB-036486F240DC}"/>
              </a:ext>
            </a:extLst>
          </p:cNvPr>
          <p:cNvGraphicFramePr>
            <a:graphicFrameLocks noGrp="1"/>
          </p:cNvGraphicFramePr>
          <p:nvPr>
            <p:extLst>
              <p:ext uri="{D42A27DB-BD31-4B8C-83A1-F6EECF244321}">
                <p14:modId xmlns:p14="http://schemas.microsoft.com/office/powerpoint/2010/main" val="310148524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rainforest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tropical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forest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79605014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00507" y="1309202"/>
            <a:ext cx="321722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waterfall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(noun)</a:t>
            </a:r>
          </a:p>
        </p:txBody>
      </p:sp>
      <p:sp>
        <p:nvSpPr>
          <p:cNvPr id="154" name="If you tear paper, cloth, or another material, or if it tears, you pull it into two pieces or you pull it so that a hole appears in it."/>
          <p:cNvSpPr txBox="1"/>
          <p:nvPr/>
        </p:nvSpPr>
        <p:spPr>
          <a:xfrm>
            <a:off x="697772" y="3907619"/>
            <a:ext cx="5507633"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000" dirty="0">
                <a:latin typeface="Gill Sans MT" panose="020B0502020104020203" pitchFamily="34" charset="77"/>
              </a:rPr>
              <a:t>A waterfall is a place where water flows over the edge of a steep, high cliff in hills or mountains, and falls into a pool below.</a:t>
            </a:r>
            <a:endParaRPr sz="3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wa-ter-fall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A picture containing toy&#10;&#10;Description automatically generated">
            <a:extLst>
              <a:ext uri="{FF2B5EF4-FFF2-40B4-BE49-F238E27FC236}">
                <a16:creationId xmlns:a16="http://schemas.microsoft.com/office/drawing/2014/main" id="{EA0196E7-B4D8-414F-B693-61F1AE3643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38964" y="2940330"/>
            <a:ext cx="3062870" cy="3062870"/>
          </a:xfrm>
          <a:prstGeom prst="rect">
            <a:avLst/>
          </a:prstGeom>
        </p:spPr>
      </p:pic>
      <p:sp>
        <p:nvSpPr>
          <p:cNvPr id="3" name="The was a tear in Freddie’s new school jumper.">
            <a:extLst>
              <a:ext uri="{FF2B5EF4-FFF2-40B4-BE49-F238E27FC236}">
                <a16:creationId xmlns:a16="http://schemas.microsoft.com/office/drawing/2014/main" id="{8588B0EF-E929-52BA-21C2-DE7DBDEE271C}"/>
              </a:ext>
            </a:extLst>
          </p:cNvP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river ended and became a </a:t>
            </a:r>
            <a:r>
              <a:rPr lang="en-GB" sz="4000" b="1" dirty="0">
                <a:latin typeface="Gill Sans MT" panose="020B0502020104020203" pitchFamily="34" charset="77"/>
              </a:rPr>
              <a:t>waterfall</a:t>
            </a:r>
            <a:r>
              <a:rPr lang="en-GB" sz="4000" dirty="0">
                <a:latin typeface="Gill Sans MT" panose="020B0502020104020203" pitchFamily="34" charset="77"/>
              </a:rPr>
              <a:t>.</a:t>
            </a:r>
          </a:p>
        </p:txBody>
      </p:sp>
      <p:graphicFrame>
        <p:nvGraphicFramePr>
          <p:cNvPr id="6" name="Table 2">
            <a:extLst>
              <a:ext uri="{FF2B5EF4-FFF2-40B4-BE49-F238E27FC236}">
                <a16:creationId xmlns:a16="http://schemas.microsoft.com/office/drawing/2014/main" id="{1D77CB64-C8C5-F952-C983-F42F365F68F6}"/>
              </a:ext>
            </a:extLst>
          </p:cNvPr>
          <p:cNvGraphicFramePr>
            <a:graphicFrameLocks noGrp="1"/>
          </p:cNvGraphicFramePr>
          <p:nvPr>
            <p:extLst>
              <p:ext uri="{D42A27DB-BD31-4B8C-83A1-F6EECF244321}">
                <p14:modId xmlns:p14="http://schemas.microsoft.com/office/powerpoint/2010/main" val="149397653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cascade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rushing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rapids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powerful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53166381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9153</TotalTime>
  <Words>1247</Words>
  <Application>Microsoft Macintosh PowerPoint</Application>
  <PresentationFormat>Custom</PresentationFormat>
  <Paragraphs>322</Paragraphs>
  <Slides>25</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76</cp:revision>
  <dcterms:modified xsi:type="dcterms:W3CDTF">2025-09-08T13:40:10Z</dcterms:modified>
</cp:coreProperties>
</file>